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43" r:id="rId1"/>
  </p:sldMasterIdLst>
  <p:notesMasterIdLst>
    <p:notesMasterId r:id="rId14"/>
  </p:notesMasterIdLst>
  <p:handoutMasterIdLst>
    <p:handoutMasterId r:id="rId15"/>
  </p:handoutMasterIdLst>
  <p:sldIdLst>
    <p:sldId id="256" r:id="rId2"/>
    <p:sldId id="257" r:id="rId3"/>
    <p:sldId id="292" r:id="rId4"/>
    <p:sldId id="296" r:id="rId5"/>
    <p:sldId id="304" r:id="rId6"/>
    <p:sldId id="297" r:id="rId7"/>
    <p:sldId id="298" r:id="rId8"/>
    <p:sldId id="299" r:id="rId9"/>
    <p:sldId id="300" r:id="rId10"/>
    <p:sldId id="302" r:id="rId11"/>
    <p:sldId id="303" r:id="rId12"/>
    <p:sldId id="301" r:id="rId13"/>
  </p:sldIdLst>
  <p:sldSz cx="12192000" cy="6858000"/>
  <p:notesSz cx="6735763" cy="9866313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33CCCC"/>
    <a:srgbClr val="CC00FF"/>
    <a:srgbClr val="FF9966"/>
    <a:srgbClr val="FF7C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8" d="100"/>
          <a:sy n="88" d="100"/>
        </p:scale>
        <p:origin x="451" y="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8831" cy="49502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15373" y="0"/>
            <a:ext cx="2918831" cy="49502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656E06-85C9-4B6F-AC60-3BEAC66A9F4C}" type="datetimeFigureOut">
              <a:rPr lang="cs-CZ" smtClean="0"/>
              <a:t>01.03.2024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371286"/>
            <a:ext cx="2918831" cy="49502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15373" y="9371286"/>
            <a:ext cx="2918831" cy="49502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D64A81-A314-48BD-9A79-2851C3D12F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91443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8831" cy="49502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15373" y="0"/>
            <a:ext cx="2918831" cy="49502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A3CF48-036B-4ED0-851A-4E27548847A6}" type="datetimeFigureOut">
              <a:rPr lang="cs-CZ" smtClean="0"/>
              <a:t>01.03.2024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409575" y="1233488"/>
            <a:ext cx="5916613" cy="3328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3577" y="4748163"/>
            <a:ext cx="5388610" cy="388486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1286"/>
            <a:ext cx="2918831" cy="49502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15373" y="9371286"/>
            <a:ext cx="2918831" cy="49502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476E06-61EF-445C-B67F-CAE3D0590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33018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476E06-61EF-445C-B67F-CAE3D05906DF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15963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476E06-61EF-445C-B67F-CAE3D05906D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76478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476E06-61EF-445C-B67F-CAE3D05906DF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2224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476E06-61EF-445C-B67F-CAE3D05906DF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11272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476E06-61EF-445C-B67F-CAE3D05906DF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54803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476E06-61EF-445C-B67F-CAE3D05906DF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03954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476E06-61EF-445C-B67F-CAE3D05906DF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7546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476E06-61EF-445C-B67F-CAE3D05906DF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1238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476E06-61EF-445C-B67F-CAE3D05906DF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14503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476E06-61EF-445C-B67F-CAE3D05906DF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62830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476E06-61EF-445C-B67F-CAE3D05906DF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62296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476E06-61EF-445C-B67F-CAE3D05906DF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1889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můžete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1C3EC-27A9-4EFC-9E4E-201967426DE2}" type="datetime1">
              <a:rPr lang="cs-CZ" smtClean="0"/>
              <a:t>01.03.2024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9C0A8-4FA9-40E8-9B22-D9FFD4F6FF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40374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Upravte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71230-1038-4022-AA35-ECD0E021D8E6}" type="datetime1">
              <a:rPr lang="cs-CZ" smtClean="0"/>
              <a:t>01.03.2024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9C0A8-4FA9-40E8-9B22-D9FFD4F6FF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3255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Upravte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CD99A-5514-4ABD-88F9-E8198A77D72E}" type="datetime1">
              <a:rPr lang="cs-CZ" smtClean="0"/>
              <a:t>01.03.2024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9C0A8-4FA9-40E8-9B22-D9FFD4F6FF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65489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Upravte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Upravte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DC203-FDD0-4C91-BC65-B406A6FC5F22}" type="datetime1">
              <a:rPr lang="cs-CZ" smtClean="0"/>
              <a:t>01.03.2024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9C0A8-4FA9-40E8-9B22-D9FFD4F6FF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5978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Upravte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Upravte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Upravte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Upravte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4867F-CB94-4A91-9E66-8BE967736092}" type="datetime1">
              <a:rPr lang="cs-CZ" smtClean="0"/>
              <a:t>01.03.2024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9C0A8-4FA9-40E8-9B22-D9FFD4F6FF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0959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79B8C-756C-4A10-9DCC-C2FE44DCB7D3}" type="datetime1">
              <a:rPr lang="cs-CZ" smtClean="0"/>
              <a:t>01.03.2024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9C0A8-4FA9-40E8-9B22-D9FFD4F6FF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578423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BAF9D-F09E-4390-80B1-23EF2FE10188}" type="datetime1">
              <a:rPr lang="cs-CZ" smtClean="0"/>
              <a:t>01.03.2024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9C0A8-4FA9-40E8-9B22-D9FFD4F6FF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6547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Upravte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Upravte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EFCC7-6F30-46F5-8433-52A15D91D9F2}" type="datetime1">
              <a:rPr lang="cs-CZ" smtClean="0"/>
              <a:t>01.03.2024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9C0A8-4FA9-40E8-9B22-D9FFD4F6FF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161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Upravte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282C5-01A7-46E8-BD74-54BC269A1AC1}" type="datetime1">
              <a:rPr lang="cs-CZ" smtClean="0"/>
              <a:t>01.03.2024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9C0A8-4FA9-40E8-9B22-D9FFD4F6FF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4299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Upravte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8EA1F-834B-46DF-9263-172A7CE50A8A}" type="datetime1">
              <a:rPr lang="cs-CZ" smtClean="0"/>
              <a:t>01.03.2024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9C0A8-4FA9-40E8-9B22-D9FFD4F6FF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0230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Upravte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Upravte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80C30-7C7D-44F1-A839-C6CE26965DC7}" type="datetime1">
              <a:rPr lang="cs-CZ" smtClean="0"/>
              <a:t>01.03.2024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9C0A8-4FA9-40E8-9B22-D9FFD4F6FF27}" type="slidenum">
              <a:rPr lang="cs-CZ" smtClean="0"/>
              <a:t>‹#›</a:t>
            </a:fld>
            <a:endParaRPr lang="cs-CZ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039043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Upravte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3F4D7-50E3-4F50-BF66-21F2F7FFD78F}" type="datetime1">
              <a:rPr lang="cs-CZ" smtClean="0"/>
              <a:t>01.03.2024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9C0A8-4FA9-40E8-9B22-D9FFD4F6FF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06200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Upravte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Upravte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23655-9374-4F82-9CF3-705EB5745A29}" type="datetime1">
              <a:rPr lang="cs-CZ" smtClean="0"/>
              <a:t>01.03.2024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9C0A8-4FA9-40E8-9B22-D9FFD4F6FF27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272440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Upravte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Upravte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F0F9E-6085-4115-9644-A1DEC6E3D034}" type="datetime1">
              <a:rPr lang="cs-CZ" smtClean="0"/>
              <a:t>01.03.2024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9C0A8-4FA9-40E8-9B22-D9FFD4F6FF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87959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Upravte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A78F8-8BBC-4853-B24E-FAE18EB136CF}" type="datetime1">
              <a:rPr lang="cs-CZ" smtClean="0"/>
              <a:t>01.03.2024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9C0A8-4FA9-40E8-9B22-D9FFD4F6FF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82673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Upravte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EF8F4-4168-4E20-BDA5-5A3EC79ACAEB}" type="datetime1">
              <a:rPr lang="cs-CZ" smtClean="0"/>
              <a:t>01.03.2024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9C0A8-4FA9-40E8-9B22-D9FFD4F6FF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09256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Upravte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C79B8C-756C-4A10-9DCC-C2FE44DCB7D3}" type="datetime1">
              <a:rPr lang="cs-CZ" smtClean="0"/>
              <a:t>01.03.2024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19C0A8-4FA9-40E8-9B22-D9FFD4F6FF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91319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244" r:id="rId1"/>
    <p:sldLayoutId id="2147484245" r:id="rId2"/>
    <p:sldLayoutId id="2147484246" r:id="rId3"/>
    <p:sldLayoutId id="2147484247" r:id="rId4"/>
    <p:sldLayoutId id="2147484248" r:id="rId5"/>
    <p:sldLayoutId id="2147484249" r:id="rId6"/>
    <p:sldLayoutId id="2147484250" r:id="rId7"/>
    <p:sldLayoutId id="2147484251" r:id="rId8"/>
    <p:sldLayoutId id="2147484252" r:id="rId9"/>
    <p:sldLayoutId id="2147484253" r:id="rId10"/>
    <p:sldLayoutId id="2147484254" r:id="rId11"/>
    <p:sldLayoutId id="2147484255" r:id="rId12"/>
    <p:sldLayoutId id="2147484256" r:id="rId13"/>
    <p:sldLayoutId id="2147484257" r:id="rId14"/>
    <p:sldLayoutId id="2147484258" r:id="rId15"/>
    <p:sldLayoutId id="2147484259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pls.cz/map-ustecko/map-iv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10" Type="http://schemas.openxmlformats.org/officeDocument/2006/relationships/image" Target="../media/image16.jpeg"/><Relationship Id="rId4" Type="http://schemas.openxmlformats.org/officeDocument/2006/relationships/image" Target="../media/image10.jpeg"/><Relationship Id="rId9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mailto:davidova@maslabskeskaly.cz" TargetMode="External"/><Relationship Id="rId7" Type="http://schemas.openxmlformats.org/officeDocument/2006/relationships/hyperlink" Target="https://www.facebook.com/mapustinadlabem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mapls.cz/" TargetMode="External"/><Relationship Id="rId5" Type="http://schemas.openxmlformats.org/officeDocument/2006/relationships/hyperlink" Target="mailto:svobodova@maslabskeskaly.cz" TargetMode="External"/><Relationship Id="rId4" Type="http://schemas.openxmlformats.org/officeDocument/2006/relationships/hyperlink" Target="mailto:taifl@maslabskeskaly.cz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41083" y="1947725"/>
            <a:ext cx="8455168" cy="3106645"/>
          </a:xfrm>
        </p:spPr>
        <p:txBody>
          <a:bodyPr>
            <a:noAutofit/>
          </a:bodyPr>
          <a:lstStyle/>
          <a:p>
            <a:pPr algn="l"/>
            <a:r>
              <a:rPr lang="cs-CZ" sz="4000" b="1" dirty="0" smtClean="0">
                <a:solidFill>
                  <a:schemeClr val="tx1"/>
                </a:solidFill>
              </a:rPr>
              <a:t>MÍSTNÍ AKČNÍ PLÁN ROZVOJE VZDĚLÁVÁNÍ PRO SPRÁVNÍ OBVOD OBCE S ROZŠÍŘENOU PŮSOBNOSTÍ ÚSTÍ NAD LABEM IV</a:t>
            </a:r>
          </a:p>
          <a:p>
            <a:pPr algn="l"/>
            <a:r>
              <a:rPr lang="cs-CZ" sz="2000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č. projektu</a:t>
            </a:r>
            <a:r>
              <a:rPr lang="cs-CZ" sz="2000" b="1" dirty="0">
                <a:solidFill>
                  <a:schemeClr val="tx1"/>
                </a:solidFill>
                <a:latin typeface="Calibri" panose="020F0502020204030204" pitchFamily="34" charset="0"/>
              </a:rPr>
              <a:t>: CZ.02.02.XX/00/23_017/0008147</a:t>
            </a:r>
            <a:endParaRPr lang="cs-CZ" sz="4000" b="1" dirty="0" smtClean="0">
              <a:solidFill>
                <a:schemeClr val="tx1"/>
              </a:solidFill>
            </a:endParaRPr>
          </a:p>
          <a:p>
            <a:pPr algn="l"/>
            <a:endParaRPr lang="cs-CZ" sz="4000" b="1" dirty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32283" y="2776636"/>
            <a:ext cx="1689749" cy="1237911"/>
          </a:xfrm>
          <a:prstGeom prst="rect">
            <a:avLst/>
          </a:prstGeom>
        </p:spPr>
      </p:pic>
      <p:sp>
        <p:nvSpPr>
          <p:cNvPr id="8" name="Podnadpis 2"/>
          <p:cNvSpPr txBox="1">
            <a:spLocks/>
          </p:cNvSpPr>
          <p:nvPr/>
        </p:nvSpPr>
        <p:spPr>
          <a:xfrm>
            <a:off x="741083" y="5198500"/>
            <a:ext cx="9737959" cy="67107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400" b="1" dirty="0" smtClean="0">
                <a:solidFill>
                  <a:schemeClr val="accent1"/>
                </a:solidFill>
                <a:latin typeface="Calibri" panose="020F0502020204030204" pitchFamily="34" charset="0"/>
              </a:rPr>
              <a:t>1. jednání Řídicího výboru MAP – 22. 2. 2024, 14:00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32284" y="4679904"/>
            <a:ext cx="1689749" cy="183855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6999" y="357756"/>
            <a:ext cx="7089648" cy="1011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2383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1410076" y="1689463"/>
            <a:ext cx="8824785" cy="442423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b="1" i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financování projektů:		</a:t>
            </a:r>
            <a:r>
              <a:rPr lang="cs-CZ" dirty="0" smtClean="0">
                <a:solidFill>
                  <a:schemeClr val="tx1"/>
                </a:solidFill>
                <a:latin typeface="Calibri" panose="020F0502020204030204" pitchFamily="34" charset="0"/>
              </a:rPr>
              <a:t>Evropské strukturální a investiční fondy prostřednictvím							Operačního programu Jan Amos Komenský</a:t>
            </a:r>
          </a:p>
          <a:p>
            <a:pPr algn="l"/>
            <a:r>
              <a:rPr lang="cs-CZ" i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			</a:t>
            </a:r>
          </a:p>
          <a:p>
            <a:pPr algn="l"/>
            <a:r>
              <a:rPr lang="cs-CZ" b="1" i="1" dirty="0">
                <a:solidFill>
                  <a:schemeClr val="tx1"/>
                </a:solidFill>
                <a:latin typeface="Calibri" panose="020F0502020204030204" pitchFamily="34" charset="0"/>
              </a:rPr>
              <a:t>ž</a:t>
            </a:r>
            <a:r>
              <a:rPr lang="cs-CZ" b="1" i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adatelem: </a:t>
            </a:r>
            <a:r>
              <a:rPr lang="cs-CZ" dirty="0" smtClean="0">
                <a:solidFill>
                  <a:schemeClr val="tx1"/>
                </a:solidFill>
                <a:latin typeface="Calibri" panose="020F0502020204030204" pitchFamily="34" charset="0"/>
              </a:rPr>
              <a:t>				</a:t>
            </a:r>
            <a:r>
              <a:rPr lang="cs-CZ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MAS Labské skály,</a:t>
            </a:r>
            <a:r>
              <a:rPr lang="cs-CZ" b="1" dirty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Calibri" panose="020F0502020204030204" pitchFamily="34" charset="0"/>
              </a:rPr>
              <a:t>z.s</a:t>
            </a:r>
            <a:r>
              <a:rPr lang="cs-CZ" b="1" dirty="0">
                <a:solidFill>
                  <a:schemeClr val="tx1"/>
                </a:solidFill>
                <a:latin typeface="Calibri" panose="020F0502020204030204" pitchFamily="34" charset="0"/>
              </a:rPr>
              <a:t>. </a:t>
            </a:r>
            <a:endParaRPr lang="cs-CZ" b="1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algn="l"/>
            <a:r>
              <a:rPr lang="cs-CZ" b="1" dirty="0">
                <a:solidFill>
                  <a:schemeClr val="tx1"/>
                </a:solidFill>
                <a:latin typeface="Calibri" panose="020F0502020204030204" pitchFamily="34" charset="0"/>
              </a:rPr>
              <a:t>	</a:t>
            </a:r>
            <a:r>
              <a:rPr lang="cs-CZ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					</a:t>
            </a:r>
            <a:endParaRPr lang="cs-CZ" b="1" i="1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algn="l"/>
            <a:r>
              <a:rPr lang="cs-CZ" b="1" i="1" dirty="0">
                <a:solidFill>
                  <a:schemeClr val="tx1"/>
                </a:solidFill>
                <a:latin typeface="Calibri" panose="020F0502020204030204" pitchFamily="34" charset="0"/>
              </a:rPr>
              <a:t>r</a:t>
            </a:r>
            <a:r>
              <a:rPr lang="cs-CZ" b="1" i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ozpočet a realizace:</a:t>
            </a:r>
            <a:r>
              <a:rPr lang="cs-CZ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	</a:t>
            </a:r>
            <a:r>
              <a:rPr lang="cs-CZ" dirty="0" smtClean="0">
                <a:solidFill>
                  <a:schemeClr val="tx1"/>
                </a:solidFill>
                <a:latin typeface="Calibri" panose="020F0502020204030204" pitchFamily="34" charset="0"/>
              </a:rPr>
              <a:t>	</a:t>
            </a:r>
            <a:r>
              <a:rPr lang="cs-CZ" i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MAP I – 3.868.672,- Kč; 1.3.2016 – 28.2.2018 (24 měsíců)</a:t>
            </a:r>
          </a:p>
          <a:p>
            <a:pPr algn="l"/>
            <a:r>
              <a:rPr lang="cs-CZ" i="1" dirty="0">
                <a:solidFill>
                  <a:schemeClr val="tx1"/>
                </a:solidFill>
                <a:latin typeface="Calibri" panose="020F0502020204030204" pitchFamily="34" charset="0"/>
              </a:rPr>
              <a:t>	</a:t>
            </a:r>
            <a:r>
              <a:rPr lang="cs-CZ" i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					MAP II – 17.114.179,- Kč; 1.3.2018 – 28.2.2022 (48 měsíců)</a:t>
            </a:r>
          </a:p>
          <a:p>
            <a:pPr algn="l"/>
            <a:r>
              <a:rPr lang="cs-CZ" i="1" dirty="0">
                <a:solidFill>
                  <a:schemeClr val="tx1"/>
                </a:solidFill>
                <a:latin typeface="Calibri" panose="020F0502020204030204" pitchFamily="34" charset="0"/>
              </a:rPr>
              <a:t>	</a:t>
            </a:r>
            <a:r>
              <a:rPr lang="cs-CZ" i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					MAP III – 3.149.397,- Kč	</a:t>
            </a:r>
            <a:r>
              <a:rPr lang="pl-PL" i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1.3.2022 </a:t>
            </a:r>
            <a:r>
              <a:rPr lang="pl-PL" i="1" dirty="0">
                <a:solidFill>
                  <a:schemeClr val="tx1"/>
                </a:solidFill>
                <a:latin typeface="Calibri" panose="020F0502020204030204" pitchFamily="34" charset="0"/>
              </a:rPr>
              <a:t>– 30.11.2023 (21 měsíců</a:t>
            </a:r>
            <a:r>
              <a:rPr lang="pl-PL" i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)</a:t>
            </a:r>
          </a:p>
          <a:p>
            <a:pPr algn="l"/>
            <a:r>
              <a:rPr lang="pl-PL" i="1" dirty="0">
                <a:solidFill>
                  <a:schemeClr val="tx1"/>
                </a:solidFill>
                <a:latin typeface="Calibri" panose="020F0502020204030204" pitchFamily="34" charset="0"/>
              </a:rPr>
              <a:t>	</a:t>
            </a:r>
            <a:r>
              <a:rPr lang="pl-PL" i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					MAP IV – 12.553.711,- Kč 1.12.2023 – 31.12.2025 (25 měsíců)</a:t>
            </a:r>
          </a:p>
          <a:p>
            <a:pPr algn="l"/>
            <a:endParaRPr lang="pl-PL" i="1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  <a:latin typeface="Calibri" panose="020F0502020204030204" pitchFamily="34" charset="0"/>
              </a:rPr>
              <a:t>	</a:t>
            </a:r>
            <a:r>
              <a:rPr lang="cs-CZ" dirty="0"/>
              <a:t> </a:t>
            </a:r>
            <a:r>
              <a:rPr lang="cs-CZ" dirty="0" smtClean="0">
                <a:solidFill>
                  <a:schemeClr val="tx1"/>
                </a:solidFill>
                <a:latin typeface="Calibri" panose="020F0502020204030204" pitchFamily="34" charset="0"/>
              </a:rPr>
              <a:t>					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410076" y="148046"/>
            <a:ext cx="8824785" cy="120951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endParaRPr lang="cs-CZ" sz="4000" dirty="0" smtClean="0">
              <a:latin typeface="Calibri" panose="020F0502020204030204" pitchFamily="34" charset="0"/>
            </a:endParaRPr>
          </a:p>
          <a:p>
            <a:pPr algn="l"/>
            <a:r>
              <a:rPr lang="cs-CZ" sz="4000" dirty="0" smtClean="0">
                <a:latin typeface="Calibri" panose="020F0502020204030204" pitchFamily="34" charset="0"/>
              </a:rPr>
              <a:t>Základní informace k MAP</a:t>
            </a:r>
            <a:endParaRPr lang="cs-CZ" sz="4000" dirty="0">
              <a:latin typeface="Calibri" panose="020F0502020204030204" pitchFamily="34" charset="0"/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9C0A8-4FA9-40E8-9B22-D9FFD4F6FF27}" type="slidenum">
              <a:rPr lang="cs-CZ" sz="1600" smtClean="0">
                <a:latin typeface="Calibri" panose="020F0502020204030204" pitchFamily="34" charset="0"/>
              </a:rPr>
              <a:t>2</a:t>
            </a:fld>
            <a:endParaRPr lang="cs-CZ" sz="16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994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1172741" y="589093"/>
            <a:ext cx="6932760" cy="6175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4000" dirty="0" smtClean="0">
                <a:latin typeface="Calibri" panose="020F0502020204030204" pitchFamily="34" charset="0"/>
              </a:rPr>
              <a:t>MAP IV</a:t>
            </a:r>
            <a:endParaRPr lang="cs-CZ" sz="4000" dirty="0">
              <a:latin typeface="Calibri" panose="020F0502020204030204" pitchFamily="34" charset="0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1172741" y="1358537"/>
            <a:ext cx="8748499" cy="484632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>
            <a:lvl1pPr marL="0" indent="0" algn="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cs-CZ" sz="9600" dirty="0" smtClean="0">
                <a:solidFill>
                  <a:schemeClr val="tx1"/>
                </a:solidFill>
                <a:latin typeface="Calibri" panose="020F0502020204030204" pitchFamily="34" charset="0"/>
              </a:rPr>
              <a:t>implementace akčních plánů 2024 a 2025</a:t>
            </a: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cs-CZ" sz="9600" dirty="0">
                <a:solidFill>
                  <a:schemeClr val="tx1"/>
                </a:solidFill>
                <a:latin typeface="Calibri" panose="020F0502020204030204" pitchFamily="34" charset="0"/>
              </a:rPr>
              <a:t>p</a:t>
            </a:r>
            <a:r>
              <a:rPr lang="cs-CZ" sz="9600" dirty="0" smtClean="0">
                <a:solidFill>
                  <a:schemeClr val="tx1"/>
                </a:solidFill>
                <a:latin typeface="Calibri" panose="020F0502020204030204" pitchFamily="34" charset="0"/>
              </a:rPr>
              <a:t>odpora kariérového poradenství – vyloučená aktivita </a:t>
            </a: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cs-CZ" sz="9600" dirty="0" smtClean="0">
                <a:solidFill>
                  <a:schemeClr val="tx1"/>
                </a:solidFill>
                <a:latin typeface="Calibri" panose="020F0502020204030204" pitchFamily="34" charset="0"/>
              </a:rPr>
              <a:t>pracovní skupiny</a:t>
            </a: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cs-CZ" sz="9600" dirty="0" smtClean="0">
                <a:solidFill>
                  <a:schemeClr val="tx1"/>
                </a:solidFill>
                <a:latin typeface="Calibri" panose="020F0502020204030204" pitchFamily="34" charset="0"/>
              </a:rPr>
              <a:t>povinná témata</a:t>
            </a:r>
          </a:p>
          <a:p>
            <a:pPr algn="l">
              <a:spcBef>
                <a:spcPts val="600"/>
              </a:spcBef>
              <a:spcAft>
                <a:spcPts val="600"/>
              </a:spcAft>
            </a:pPr>
            <a:r>
              <a:rPr lang="cs-CZ" sz="9600" dirty="0" smtClean="0">
                <a:solidFill>
                  <a:schemeClr val="tx1"/>
                </a:solidFill>
                <a:latin typeface="Calibri" panose="020F0502020204030204" pitchFamily="34" charset="0"/>
              </a:rPr>
              <a:t>	</a:t>
            </a:r>
          </a:p>
          <a:p>
            <a:pPr algn="l">
              <a:spcBef>
                <a:spcPts val="600"/>
              </a:spcBef>
              <a:spcAft>
                <a:spcPts val="600"/>
              </a:spcAft>
            </a:pPr>
            <a:r>
              <a:rPr lang="cs-CZ" sz="9600" dirty="0" smtClean="0">
                <a:solidFill>
                  <a:schemeClr val="tx1"/>
                </a:solidFill>
                <a:latin typeface="Calibri" panose="020F0502020204030204" pitchFamily="34" charset="0"/>
              </a:rPr>
              <a:t>	1. podpora </a:t>
            </a:r>
            <a:r>
              <a:rPr lang="cs-CZ" sz="9600" dirty="0">
                <a:solidFill>
                  <a:schemeClr val="tx1"/>
                </a:solidFill>
                <a:latin typeface="Calibri" panose="020F0502020204030204" pitchFamily="34" charset="0"/>
              </a:rPr>
              <a:t>moderních didaktických forem vedoucích k </a:t>
            </a:r>
            <a:r>
              <a:rPr lang="cs-CZ" sz="9600" dirty="0" smtClean="0">
                <a:solidFill>
                  <a:schemeClr val="tx1"/>
                </a:solidFill>
                <a:latin typeface="Calibri" panose="020F0502020204030204" pitchFamily="34" charset="0"/>
              </a:rPr>
              <a:t>	rozvoji 	klíčových kompetencí</a:t>
            </a:r>
            <a:r>
              <a:rPr lang="cs-CZ" sz="9600" dirty="0">
                <a:solidFill>
                  <a:schemeClr val="tx1"/>
                </a:solidFill>
                <a:latin typeface="Calibri" panose="020F0502020204030204" pitchFamily="34" charset="0"/>
              </a:rPr>
              <a:t>,</a:t>
            </a:r>
          </a:p>
          <a:p>
            <a:pPr algn="l">
              <a:spcBef>
                <a:spcPts val="600"/>
              </a:spcBef>
              <a:spcAft>
                <a:spcPts val="600"/>
              </a:spcAft>
            </a:pPr>
            <a:r>
              <a:rPr lang="cs-CZ" sz="9600" dirty="0" smtClean="0">
                <a:solidFill>
                  <a:schemeClr val="tx1"/>
                </a:solidFill>
                <a:latin typeface="Calibri" panose="020F0502020204030204" pitchFamily="34" charset="0"/>
              </a:rPr>
              <a:t>	2</a:t>
            </a:r>
            <a:r>
              <a:rPr lang="cs-CZ" sz="9600" dirty="0">
                <a:solidFill>
                  <a:schemeClr val="tx1"/>
                </a:solidFill>
                <a:latin typeface="Calibri" panose="020F0502020204030204" pitchFamily="34" charset="0"/>
              </a:rPr>
              <a:t>. </a:t>
            </a:r>
            <a:r>
              <a:rPr lang="cs-CZ" sz="9600" dirty="0" smtClean="0">
                <a:solidFill>
                  <a:schemeClr val="tx1"/>
                </a:solidFill>
                <a:latin typeface="Calibri" panose="020F0502020204030204" pitchFamily="34" charset="0"/>
              </a:rPr>
              <a:t>rozvoj </a:t>
            </a:r>
            <a:r>
              <a:rPr lang="cs-CZ" sz="9600" dirty="0">
                <a:solidFill>
                  <a:schemeClr val="tx1"/>
                </a:solidFill>
                <a:latin typeface="Calibri" panose="020F0502020204030204" pitchFamily="34" charset="0"/>
              </a:rPr>
              <a:t>potenciálu každého žáka, zejména žáků se </a:t>
            </a:r>
            <a:r>
              <a:rPr lang="cs-CZ" sz="9600" dirty="0" smtClean="0">
                <a:solidFill>
                  <a:schemeClr val="tx1"/>
                </a:solidFill>
                <a:latin typeface="Calibri" panose="020F0502020204030204" pitchFamily="34" charset="0"/>
              </a:rPr>
              <a:t>	sociálním </a:t>
            </a:r>
            <a:r>
              <a:rPr lang="cs-CZ" sz="9600" dirty="0">
                <a:solidFill>
                  <a:schemeClr val="tx1"/>
                </a:solidFill>
                <a:latin typeface="Calibri" panose="020F0502020204030204" pitchFamily="34" charset="0"/>
              </a:rPr>
              <a:t>a </a:t>
            </a:r>
            <a:r>
              <a:rPr lang="cs-CZ" sz="9600" dirty="0" smtClean="0">
                <a:solidFill>
                  <a:schemeClr val="tx1"/>
                </a:solidFill>
                <a:latin typeface="Calibri" panose="020F0502020204030204" pitchFamily="34" charset="0"/>
              </a:rPr>
              <a:t>	jiným znevýhodněním</a:t>
            </a:r>
            <a:r>
              <a:rPr lang="cs-CZ" sz="9600" dirty="0">
                <a:solidFill>
                  <a:schemeClr val="tx1"/>
                </a:solidFill>
                <a:latin typeface="Calibri" panose="020F0502020204030204" pitchFamily="34" charset="0"/>
              </a:rPr>
              <a:t>,</a:t>
            </a:r>
          </a:p>
          <a:p>
            <a:pPr algn="l">
              <a:spcBef>
                <a:spcPts val="600"/>
              </a:spcBef>
              <a:spcAft>
                <a:spcPts val="600"/>
              </a:spcAft>
            </a:pPr>
            <a:r>
              <a:rPr lang="cs-CZ" sz="9600" dirty="0" smtClean="0">
                <a:solidFill>
                  <a:schemeClr val="tx1"/>
                </a:solidFill>
                <a:latin typeface="Calibri" panose="020F0502020204030204" pitchFamily="34" charset="0"/>
              </a:rPr>
              <a:t>	3</a:t>
            </a:r>
            <a:r>
              <a:rPr lang="cs-CZ" sz="9600" dirty="0">
                <a:solidFill>
                  <a:schemeClr val="tx1"/>
                </a:solidFill>
                <a:latin typeface="Calibri" panose="020F0502020204030204" pitchFamily="34" charset="0"/>
              </a:rPr>
              <a:t>. </a:t>
            </a:r>
            <a:r>
              <a:rPr lang="cs-CZ" sz="9600" dirty="0" smtClean="0">
                <a:solidFill>
                  <a:schemeClr val="tx1"/>
                </a:solidFill>
                <a:latin typeface="Calibri" panose="020F0502020204030204" pitchFamily="34" charset="0"/>
              </a:rPr>
              <a:t>podpora </a:t>
            </a:r>
            <a:r>
              <a:rPr lang="cs-CZ" sz="9600" dirty="0">
                <a:solidFill>
                  <a:schemeClr val="tx1"/>
                </a:solidFill>
                <a:latin typeface="Calibri" panose="020F0502020204030204" pitchFamily="34" charset="0"/>
              </a:rPr>
              <a:t>pedagogických a didaktických kompetencí </a:t>
            </a:r>
            <a:r>
              <a:rPr lang="cs-CZ" sz="9600" dirty="0" smtClean="0">
                <a:solidFill>
                  <a:schemeClr val="tx1"/>
                </a:solidFill>
                <a:latin typeface="Calibri" panose="020F0502020204030204" pitchFamily="34" charset="0"/>
              </a:rPr>
              <a:t>pracovníků 	ve vzdělávání </a:t>
            </a:r>
            <a:r>
              <a:rPr lang="cs-CZ" sz="9600" dirty="0">
                <a:solidFill>
                  <a:schemeClr val="tx1"/>
                </a:solidFill>
                <a:latin typeface="Calibri" panose="020F0502020204030204" pitchFamily="34" charset="0"/>
              </a:rPr>
              <a:t>a </a:t>
            </a:r>
            <a:r>
              <a:rPr lang="cs-CZ" sz="9600" dirty="0" smtClean="0">
                <a:solidFill>
                  <a:schemeClr val="tx1"/>
                </a:solidFill>
                <a:latin typeface="Calibri" panose="020F0502020204030204" pitchFamily="34" charset="0"/>
              </a:rPr>
              <a:t>podpory managementu </a:t>
            </a:r>
            <a:r>
              <a:rPr lang="cs-CZ" sz="9600" dirty="0">
                <a:solidFill>
                  <a:schemeClr val="tx1"/>
                </a:solidFill>
                <a:latin typeface="Calibri" panose="020F0502020204030204" pitchFamily="34" charset="0"/>
              </a:rPr>
              <a:t>třídních </a:t>
            </a:r>
            <a:r>
              <a:rPr lang="cs-CZ" sz="9600" dirty="0" smtClean="0">
                <a:solidFill>
                  <a:schemeClr val="tx1"/>
                </a:solidFill>
                <a:latin typeface="Calibri" panose="020F0502020204030204" pitchFamily="34" charset="0"/>
              </a:rPr>
              <a:t>	kolektivů.</a:t>
            </a:r>
          </a:p>
          <a:p>
            <a:pPr algn="l">
              <a:spcBef>
                <a:spcPts val="600"/>
              </a:spcBef>
              <a:spcAft>
                <a:spcPts val="600"/>
              </a:spcAft>
            </a:pPr>
            <a:endParaRPr lang="cs-CZ" sz="64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algn="l">
              <a:spcBef>
                <a:spcPts val="600"/>
              </a:spcBef>
              <a:spcAft>
                <a:spcPts val="600"/>
              </a:spcAft>
            </a:pPr>
            <a:endParaRPr lang="cs-CZ" sz="64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64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lvl="0" algn="l">
              <a:spcBef>
                <a:spcPts val="600"/>
              </a:spcBef>
              <a:spcAft>
                <a:spcPts val="600"/>
              </a:spcAft>
            </a:pPr>
            <a:endParaRPr lang="cs-CZ" sz="72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72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7200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7200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7200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7200" b="1" dirty="0" smtClean="0">
              <a:solidFill>
                <a:srgbClr val="FF0000"/>
              </a:solidFill>
              <a:latin typeface="Calibri" panose="020F0502020204030204" pitchFamily="34" charset="0"/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  <a:latin typeface="Calibri" panose="020F0502020204030204" pitchFamily="34" charset="0"/>
              </a:rPr>
              <a:t>				</a:t>
            </a: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xfrm>
            <a:off x="8320697" y="6492875"/>
            <a:ext cx="683339" cy="365125"/>
          </a:xfrm>
        </p:spPr>
        <p:txBody>
          <a:bodyPr/>
          <a:lstStyle/>
          <a:p>
            <a:fld id="{D519C0A8-4FA9-40E8-9B22-D9FFD4F6FF27}" type="slidenum">
              <a:rPr lang="cs-CZ" sz="1600" smtClean="0"/>
              <a:t>3</a:t>
            </a:fld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685476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1172741" y="589093"/>
            <a:ext cx="6932760" cy="6175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4000" dirty="0" smtClean="0">
                <a:latin typeface="Calibri" panose="020F0502020204030204" pitchFamily="34" charset="0"/>
              </a:rPr>
              <a:t>Implementace MAP</a:t>
            </a:r>
            <a:endParaRPr lang="cs-CZ" sz="4000" dirty="0">
              <a:latin typeface="Calibri" panose="020F0502020204030204" pitchFamily="34" charset="0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1172741" y="1358537"/>
            <a:ext cx="8826876" cy="456546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>
            <a:lvl1pPr marL="0" indent="0" algn="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600"/>
              </a:spcBef>
              <a:spcAft>
                <a:spcPts val="600"/>
              </a:spcAft>
            </a:pPr>
            <a:r>
              <a:rPr lang="cs-CZ" sz="8000" dirty="0" smtClean="0">
                <a:solidFill>
                  <a:schemeClr val="tx1"/>
                </a:solidFill>
                <a:latin typeface="Calibri" panose="020F0502020204030204" pitchFamily="34" charset="0"/>
              </a:rPr>
              <a:t>Podpora nadání, práce s heterogenní skupinou (</a:t>
            </a:r>
            <a:r>
              <a:rPr lang="cs-CZ" sz="8000" dirty="0" err="1" smtClean="0">
                <a:solidFill>
                  <a:schemeClr val="tx1"/>
                </a:solidFill>
                <a:latin typeface="Calibri" panose="020F0502020204030204" pitchFamily="34" charset="0"/>
              </a:rPr>
              <a:t>wellbeing</a:t>
            </a:r>
            <a:r>
              <a:rPr lang="cs-CZ" sz="8000" dirty="0" smtClean="0">
                <a:solidFill>
                  <a:schemeClr val="tx1"/>
                </a:solidFill>
                <a:latin typeface="Calibri" panose="020F0502020204030204" pitchFamily="34" charset="0"/>
              </a:rPr>
              <a:t>, klima třídy/školy…)</a:t>
            </a: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cs-CZ" sz="8000" dirty="0" smtClean="0">
                <a:solidFill>
                  <a:schemeClr val="tx1"/>
                </a:solidFill>
                <a:latin typeface="Calibri" panose="020F0502020204030204" pitchFamily="34" charset="0"/>
              </a:rPr>
              <a:t>Inspirační den (práce s dětmi/náslech, reflexe)</a:t>
            </a: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cs-CZ" sz="8000" dirty="0" smtClean="0">
                <a:solidFill>
                  <a:schemeClr val="tx1"/>
                </a:solidFill>
                <a:latin typeface="Calibri" panose="020F0502020204030204" pitchFamily="34" charset="0"/>
              </a:rPr>
              <a:t>Seminář o nadání</a:t>
            </a: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cs-CZ" sz="8000" dirty="0" smtClean="0">
                <a:solidFill>
                  <a:schemeClr val="tx1"/>
                </a:solidFill>
                <a:latin typeface="Calibri" panose="020F0502020204030204" pitchFamily="34" charset="0"/>
              </a:rPr>
              <a:t>BADMAP týden</a:t>
            </a: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cs-CZ" sz="8000" dirty="0" smtClean="0">
                <a:solidFill>
                  <a:schemeClr val="tx1"/>
                </a:solidFill>
                <a:latin typeface="Calibri" panose="020F0502020204030204" pitchFamily="34" charset="0"/>
              </a:rPr>
              <a:t>Konzultace s ukázkou (hodnotové vzdělávání)</a:t>
            </a: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8000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cs-CZ" sz="8000" dirty="0" smtClean="0">
                <a:solidFill>
                  <a:schemeClr val="tx1"/>
                </a:solidFill>
                <a:latin typeface="Calibri" panose="020F0502020204030204" pitchFamily="34" charset="0"/>
              </a:rPr>
              <a:t>Projektové dny (UJEP, VS Hraničář, </a:t>
            </a:r>
            <a:r>
              <a:rPr lang="cs-CZ" sz="7200" i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Činoherní studio, Etické dílny…)</a:t>
            </a:r>
            <a:endParaRPr lang="cs-CZ" sz="8000" i="1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cs-CZ" sz="8000" dirty="0" smtClean="0">
                <a:solidFill>
                  <a:schemeClr val="tx1"/>
                </a:solidFill>
                <a:latin typeface="Calibri" panose="020F0502020204030204" pitchFamily="34" charset="0"/>
              </a:rPr>
              <a:t>Osvětové akce (tematické besedy – veřejnost, rodiče…)</a:t>
            </a: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cs-CZ" sz="8000" dirty="0" smtClean="0">
                <a:solidFill>
                  <a:schemeClr val="tx1"/>
                </a:solidFill>
                <a:latin typeface="Calibri" panose="020F0502020204030204" pitchFamily="34" charset="0"/>
              </a:rPr>
              <a:t>Vzdělávací akce pro pracovníky ve vzdělávání (semináře, kurzy, workshopy)</a:t>
            </a: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cs-CZ" sz="8000" dirty="0" smtClean="0">
                <a:solidFill>
                  <a:schemeClr val="tx1"/>
                </a:solidFill>
                <a:latin typeface="Calibri" panose="020F0502020204030204" pitchFamily="34" charset="0"/>
              </a:rPr>
              <a:t>Podpora žákovských parlamentů</a:t>
            </a: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80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algn="l">
              <a:spcBef>
                <a:spcPts val="600"/>
              </a:spcBef>
              <a:spcAft>
                <a:spcPts val="600"/>
              </a:spcAft>
            </a:pPr>
            <a:endParaRPr lang="cs-CZ" sz="64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64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lvl="0" algn="l">
              <a:spcBef>
                <a:spcPts val="600"/>
              </a:spcBef>
              <a:spcAft>
                <a:spcPts val="600"/>
              </a:spcAft>
            </a:pPr>
            <a:endParaRPr lang="cs-CZ" sz="72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72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7200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7200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7200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7200" b="1" dirty="0" smtClean="0">
              <a:solidFill>
                <a:srgbClr val="FF0000"/>
              </a:solidFill>
              <a:latin typeface="Calibri" panose="020F0502020204030204" pitchFamily="34" charset="0"/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  <a:latin typeface="Calibri" panose="020F0502020204030204" pitchFamily="34" charset="0"/>
              </a:rPr>
              <a:t>				</a:t>
            </a: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xfrm>
            <a:off x="8320697" y="6492875"/>
            <a:ext cx="683339" cy="365125"/>
          </a:xfrm>
        </p:spPr>
        <p:txBody>
          <a:bodyPr/>
          <a:lstStyle/>
          <a:p>
            <a:fld id="{D519C0A8-4FA9-40E8-9B22-D9FFD4F6FF27}" type="slidenum">
              <a:rPr lang="cs-CZ" sz="1600" smtClean="0"/>
              <a:t>4</a:t>
            </a:fld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4117622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1172741" y="356277"/>
            <a:ext cx="6932760" cy="6175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4000" dirty="0" smtClean="0">
                <a:latin typeface="Calibri" panose="020F0502020204030204" pitchFamily="34" charset="0"/>
              </a:rPr>
              <a:t>Aktuální nabídka aktivit</a:t>
            </a:r>
            <a:endParaRPr lang="cs-CZ" sz="4000" dirty="0">
              <a:latin typeface="Calibri" panose="020F0502020204030204" pitchFamily="34" charset="0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398417" y="1358537"/>
            <a:ext cx="9601200" cy="456546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32500" lnSpcReduction="20000"/>
          </a:bodyPr>
          <a:lstStyle>
            <a:lvl1pPr marL="0" indent="0" algn="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600"/>
              </a:spcBef>
              <a:spcAft>
                <a:spcPts val="600"/>
              </a:spcAft>
            </a:pPr>
            <a:endParaRPr lang="cs-CZ" sz="80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algn="l">
              <a:spcBef>
                <a:spcPts val="600"/>
              </a:spcBef>
              <a:spcAft>
                <a:spcPts val="600"/>
              </a:spcAft>
            </a:pPr>
            <a:endParaRPr lang="cs-CZ" sz="64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64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lvl="0" algn="l">
              <a:spcBef>
                <a:spcPts val="600"/>
              </a:spcBef>
              <a:spcAft>
                <a:spcPts val="600"/>
              </a:spcAft>
            </a:pPr>
            <a:endParaRPr lang="cs-CZ" sz="72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72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7200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7200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7200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algn="l">
              <a:spcBef>
                <a:spcPts val="600"/>
              </a:spcBef>
              <a:spcAft>
                <a:spcPts val="600"/>
              </a:spcAft>
            </a:pPr>
            <a:endParaRPr lang="cs-CZ" sz="7200" b="1" dirty="0" smtClean="0">
              <a:solidFill>
                <a:srgbClr val="FF0000"/>
              </a:solidFill>
              <a:latin typeface="Calibri" panose="020F0502020204030204" pitchFamily="34" charset="0"/>
            </a:endParaRPr>
          </a:p>
          <a:p>
            <a:pPr algn="l">
              <a:spcBef>
                <a:spcPts val="600"/>
              </a:spcBef>
              <a:spcAft>
                <a:spcPts val="600"/>
              </a:spcAft>
            </a:pPr>
            <a:r>
              <a:rPr lang="cs-CZ" sz="7200" b="1" dirty="0">
                <a:solidFill>
                  <a:srgbClr val="FF0000"/>
                </a:solidFill>
                <a:latin typeface="Calibri" panose="020F0502020204030204" pitchFamily="34" charset="0"/>
                <a:hlinkClick r:id="rId3"/>
              </a:rPr>
              <a:t>https://www.mapls.cz/map-ustecko/map-iv</a:t>
            </a:r>
            <a:r>
              <a:rPr lang="cs-CZ" sz="7200" b="1" dirty="0" smtClean="0">
                <a:solidFill>
                  <a:srgbClr val="FF0000"/>
                </a:solidFill>
                <a:latin typeface="Calibri" panose="020F0502020204030204" pitchFamily="34" charset="0"/>
                <a:hlinkClick r:id="rId3"/>
              </a:rPr>
              <a:t>/</a:t>
            </a:r>
            <a:endParaRPr lang="cs-CZ" sz="7200" b="1" dirty="0" smtClean="0">
              <a:solidFill>
                <a:srgbClr val="FF0000"/>
              </a:solidFill>
              <a:latin typeface="Calibri" panose="020F0502020204030204" pitchFamily="34" charset="0"/>
            </a:endParaRPr>
          </a:p>
          <a:p>
            <a:pPr algn="l">
              <a:spcBef>
                <a:spcPts val="600"/>
              </a:spcBef>
              <a:spcAft>
                <a:spcPts val="600"/>
              </a:spcAft>
            </a:pPr>
            <a:r>
              <a:rPr lang="cs-CZ" dirty="0" smtClean="0">
                <a:solidFill>
                  <a:schemeClr val="tx1"/>
                </a:solidFill>
                <a:latin typeface="Calibri" panose="020F0502020204030204" pitchFamily="34" charset="0"/>
              </a:rPr>
              <a:t>				</a:t>
            </a: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xfrm>
            <a:off x="8320697" y="6492875"/>
            <a:ext cx="683339" cy="365125"/>
          </a:xfrm>
        </p:spPr>
        <p:txBody>
          <a:bodyPr/>
          <a:lstStyle/>
          <a:p>
            <a:fld id="{D519C0A8-4FA9-40E8-9B22-D9FFD4F6FF27}" type="slidenum">
              <a:rPr lang="cs-CZ" sz="1600" smtClean="0"/>
              <a:t>5</a:t>
            </a:fld>
            <a:endParaRPr lang="cs-CZ" sz="16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969" y="1166158"/>
            <a:ext cx="6339219" cy="346334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5723" y="2448698"/>
            <a:ext cx="5736626" cy="3860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4796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1100895" y="311398"/>
            <a:ext cx="6932760" cy="6175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4000" dirty="0" smtClean="0">
                <a:latin typeface="Calibri" panose="020F0502020204030204" pitchFamily="34" charset="0"/>
              </a:rPr>
              <a:t>Inspirační den</a:t>
            </a:r>
            <a:endParaRPr lang="cs-CZ" sz="4000" dirty="0">
              <a:latin typeface="Calibri" panose="020F0502020204030204" pitchFamily="34" charset="0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1100895" y="928936"/>
            <a:ext cx="8585214" cy="456546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>
            <a:lvl1pPr marL="0" indent="0" algn="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cs-CZ" sz="8000" dirty="0" smtClean="0">
                <a:solidFill>
                  <a:schemeClr val="tx1"/>
                </a:solidFill>
                <a:latin typeface="Calibri" panose="020F0502020204030204" pitchFamily="34" charset="0"/>
              </a:rPr>
              <a:t>Inspirační </a:t>
            </a:r>
            <a:r>
              <a:rPr lang="cs-CZ" sz="8000" dirty="0">
                <a:solidFill>
                  <a:schemeClr val="tx1"/>
                </a:solidFill>
                <a:latin typeface="Calibri" panose="020F0502020204030204" pitchFamily="34" charset="0"/>
              </a:rPr>
              <a:t>dny jsou určené primárně k rozvoji a podpoře práce s přemýšlivými či nadanými žáky a k rozvoji klíčových kompetencí pedagogických a nepedagogických pracovníků k práci s různorodou skupinou dětí a žáků.</a:t>
            </a:r>
            <a:endParaRPr lang="cs-CZ" sz="80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algn="l">
              <a:spcBef>
                <a:spcPts val="600"/>
              </a:spcBef>
              <a:spcAft>
                <a:spcPts val="600"/>
              </a:spcAft>
            </a:pPr>
            <a:endParaRPr lang="cs-CZ" sz="64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64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lvl="0" algn="l">
              <a:spcBef>
                <a:spcPts val="600"/>
              </a:spcBef>
              <a:spcAft>
                <a:spcPts val="600"/>
              </a:spcAft>
            </a:pPr>
            <a:endParaRPr lang="cs-CZ" sz="72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72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7200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7200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7200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7200" b="1" dirty="0" smtClean="0">
              <a:solidFill>
                <a:srgbClr val="FF0000"/>
              </a:solidFill>
              <a:latin typeface="Calibri" panose="020F0502020204030204" pitchFamily="34" charset="0"/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  <a:latin typeface="Calibri" panose="020F0502020204030204" pitchFamily="34" charset="0"/>
              </a:rPr>
              <a:t>				</a:t>
            </a: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xfrm>
            <a:off x="8320697" y="6492875"/>
            <a:ext cx="683339" cy="365125"/>
          </a:xfrm>
        </p:spPr>
        <p:txBody>
          <a:bodyPr/>
          <a:lstStyle/>
          <a:p>
            <a:fld id="{D519C0A8-4FA9-40E8-9B22-D9FFD4F6FF27}" type="slidenum">
              <a:rPr lang="cs-CZ" sz="1600" smtClean="0"/>
              <a:t>6</a:t>
            </a:fld>
            <a:endParaRPr lang="cs-CZ" sz="1600" dirty="0"/>
          </a:p>
        </p:txBody>
      </p:sp>
      <p:pic>
        <p:nvPicPr>
          <p:cNvPr id="4" name="Inspirační den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06459" y="1945230"/>
            <a:ext cx="8642935" cy="4677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0033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1100895" y="311398"/>
            <a:ext cx="6932760" cy="6175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4000" dirty="0" smtClean="0">
                <a:latin typeface="Calibri" panose="020F0502020204030204" pitchFamily="34" charset="0"/>
              </a:rPr>
              <a:t>Seminář o nadání</a:t>
            </a:r>
            <a:endParaRPr lang="cs-CZ" sz="4000" dirty="0">
              <a:latin typeface="Calibri" panose="020F0502020204030204" pitchFamily="34" charset="0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1100895" y="842554"/>
            <a:ext cx="8585214" cy="4715691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>
            <a:lvl1pPr marL="0" indent="0" algn="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cs-CZ" sz="6400" dirty="0">
                <a:solidFill>
                  <a:schemeClr val="tx1"/>
                </a:solidFill>
                <a:latin typeface="Calibri" panose="020F0502020204030204" pitchFamily="34" charset="0"/>
              </a:rPr>
              <a:t>Jedná se o inspirační </a:t>
            </a:r>
            <a:r>
              <a:rPr lang="cs-CZ" sz="6400" dirty="0" smtClean="0">
                <a:solidFill>
                  <a:schemeClr val="tx1"/>
                </a:solidFill>
                <a:latin typeface="Calibri" panose="020F0502020204030204" pitchFamily="34" charset="0"/>
              </a:rPr>
              <a:t>seminář </a:t>
            </a:r>
            <a:r>
              <a:rPr lang="cs-CZ" sz="6400" dirty="0">
                <a:solidFill>
                  <a:schemeClr val="tx1"/>
                </a:solidFill>
                <a:latin typeface="Calibri" panose="020F0502020204030204" pitchFamily="34" charset="0"/>
              </a:rPr>
              <a:t>na téma práce s nadanými a přemýšlivými žáky ZŠ. Seminář inspirující a vedoucí k rozpoznání nadání na dětech, který nabízí návody, způsoby a techniky identifikace nadání, jeho podpory, respektu k „nenadání“, osvětlí mýty a pověry. Semináře jsou určené primárně k rozvoji a podpoře práce s přemýšlivými či nadanými dětmi a k rozvoji klíčových kompetencí PP k práci s různorodou skupinou dětí a žáků.</a:t>
            </a:r>
            <a:endParaRPr lang="cs-CZ" sz="64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64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lvl="0" algn="l">
              <a:spcBef>
                <a:spcPts val="600"/>
              </a:spcBef>
              <a:spcAft>
                <a:spcPts val="600"/>
              </a:spcAft>
            </a:pPr>
            <a:endParaRPr lang="cs-CZ" sz="72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72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7200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7200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7200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7200" b="1" dirty="0" smtClean="0">
              <a:solidFill>
                <a:srgbClr val="FF0000"/>
              </a:solidFill>
              <a:latin typeface="Calibri" panose="020F0502020204030204" pitchFamily="34" charset="0"/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  <a:latin typeface="Calibri" panose="020F0502020204030204" pitchFamily="34" charset="0"/>
              </a:rPr>
              <a:t>				</a:t>
            </a: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xfrm>
            <a:off x="8320697" y="6492875"/>
            <a:ext cx="683339" cy="365125"/>
          </a:xfrm>
        </p:spPr>
        <p:txBody>
          <a:bodyPr/>
          <a:lstStyle/>
          <a:p>
            <a:fld id="{D519C0A8-4FA9-40E8-9B22-D9FFD4F6FF27}" type="slidenum">
              <a:rPr lang="cs-CZ" sz="1600" smtClean="0"/>
              <a:t>7</a:t>
            </a:fld>
            <a:endParaRPr lang="cs-CZ" sz="1600" dirty="0"/>
          </a:p>
        </p:txBody>
      </p:sp>
      <p:pic>
        <p:nvPicPr>
          <p:cNvPr id="3" name="Seminář o nadání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9124" y="1946774"/>
            <a:ext cx="8419013" cy="4735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5669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1100895" y="311398"/>
            <a:ext cx="6932760" cy="6175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4000" dirty="0" smtClean="0">
                <a:latin typeface="Calibri" panose="020F0502020204030204" pitchFamily="34" charset="0"/>
              </a:rPr>
              <a:t>BADMAP týden</a:t>
            </a:r>
            <a:endParaRPr lang="cs-CZ" sz="4000" dirty="0">
              <a:latin typeface="Calibri" panose="020F0502020204030204" pitchFamily="34" charset="0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1100895" y="842554"/>
            <a:ext cx="8585214" cy="4715691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47500" lnSpcReduction="20000"/>
          </a:bodyPr>
          <a:lstStyle>
            <a:lvl1pPr marL="0" indent="0" algn="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cs-CZ" sz="4200" dirty="0">
                <a:solidFill>
                  <a:schemeClr val="tx1"/>
                </a:solidFill>
                <a:latin typeface="Calibri" panose="020F0502020204030204" pitchFamily="34" charset="0"/>
              </a:rPr>
              <a:t>Jedná se o týdenní intenzivní vzdělávací program pro žáky základních škol zaměřený na rozvoj nadání, důležitých kompetencí, jak osobnostně sociálních, tak odborných za účelem posílení zdravého sebevědomí, </a:t>
            </a:r>
            <a:r>
              <a:rPr lang="cs-CZ" sz="4200" dirty="0" err="1">
                <a:solidFill>
                  <a:schemeClr val="tx1"/>
                </a:solidFill>
                <a:latin typeface="Calibri" panose="020F0502020204030204" pitchFamily="34" charset="0"/>
              </a:rPr>
              <a:t>sebepřijetí</a:t>
            </a:r>
            <a:r>
              <a:rPr lang="cs-CZ" sz="4200" dirty="0">
                <a:solidFill>
                  <a:schemeClr val="tx1"/>
                </a:solidFill>
                <a:latin typeface="Calibri" panose="020F0502020204030204" pitchFamily="34" charset="0"/>
              </a:rPr>
              <a:t> a zvýšení efektivity vzdělávání.</a:t>
            </a:r>
            <a:endParaRPr lang="cs-CZ" sz="42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lvl="0" algn="l">
              <a:spcBef>
                <a:spcPts val="600"/>
              </a:spcBef>
              <a:spcAft>
                <a:spcPts val="600"/>
              </a:spcAft>
            </a:pPr>
            <a:endParaRPr lang="cs-CZ" sz="72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algn="l">
              <a:spcBef>
                <a:spcPts val="600"/>
              </a:spcBef>
              <a:spcAft>
                <a:spcPts val="600"/>
              </a:spcAft>
            </a:pPr>
            <a:endParaRPr lang="cs-CZ" sz="7200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7200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7200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7200" b="1" dirty="0" smtClean="0">
              <a:solidFill>
                <a:srgbClr val="FF0000"/>
              </a:solidFill>
              <a:latin typeface="Calibri" panose="020F0502020204030204" pitchFamily="34" charset="0"/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  <a:latin typeface="Calibri" panose="020F0502020204030204" pitchFamily="34" charset="0"/>
              </a:rPr>
              <a:t>				</a:t>
            </a: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xfrm>
            <a:off x="8320697" y="6492875"/>
            <a:ext cx="683339" cy="365125"/>
          </a:xfrm>
        </p:spPr>
        <p:txBody>
          <a:bodyPr/>
          <a:lstStyle/>
          <a:p>
            <a:fld id="{D519C0A8-4FA9-40E8-9B22-D9FFD4F6FF27}" type="slidenum">
              <a:rPr lang="cs-CZ" sz="1600" smtClean="0"/>
              <a:t>8</a:t>
            </a:fld>
            <a:endParaRPr lang="cs-CZ" sz="1600" dirty="0"/>
          </a:p>
        </p:txBody>
      </p:sp>
      <p:pic>
        <p:nvPicPr>
          <p:cNvPr id="4" name="BADMAP týden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27909" y="1969951"/>
            <a:ext cx="8508273" cy="4785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5008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865764" y="97855"/>
            <a:ext cx="6932760" cy="6175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4000" dirty="0" smtClean="0">
                <a:latin typeface="Calibri" panose="020F0502020204030204" pitchFamily="34" charset="0"/>
              </a:rPr>
              <a:t>Projektové dny</a:t>
            </a:r>
            <a:endParaRPr lang="cs-CZ" sz="4000" dirty="0">
              <a:latin typeface="Calibri" panose="020F0502020204030204" pitchFamily="34" charset="0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865764" y="646611"/>
            <a:ext cx="8565619" cy="4715691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55000" lnSpcReduction="20000"/>
          </a:bodyPr>
          <a:lstStyle>
            <a:lvl1pPr marL="0" indent="0" algn="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cs-CZ" sz="4200" dirty="0">
                <a:solidFill>
                  <a:schemeClr val="tx1"/>
                </a:solidFill>
                <a:latin typeface="Calibri" panose="020F0502020204030204" pitchFamily="34" charset="0"/>
              </a:rPr>
              <a:t>Projektové dny jsou nástrojem pro obohacení moderní výuky na základních školách, kde budou mít žáci i pedagogičtí pracovníci možnost obohatit své znalosti z výuky o praktické zkušenosti v </a:t>
            </a:r>
            <a:r>
              <a:rPr lang="cs-CZ" sz="4200" dirty="0" smtClean="0">
                <a:solidFill>
                  <a:schemeClr val="tx1"/>
                </a:solidFill>
                <a:latin typeface="Calibri" panose="020F0502020204030204" pitchFamily="34" charset="0"/>
              </a:rPr>
              <a:t>mnoha oblastech</a:t>
            </a:r>
            <a:r>
              <a:rPr lang="cs-CZ" sz="4200" dirty="0">
                <a:solidFill>
                  <a:schemeClr val="tx1"/>
                </a:solidFill>
                <a:latin typeface="Calibri" panose="020F0502020204030204" pitchFamily="34" charset="0"/>
              </a:rPr>
              <a:t>. Záměrem a cílem je seznámit žáky s učivem zábavnou a popularizační formou. Druhotným cílem je získání povědomí pedagogických pracovníků o nových možnostech výuky daných témat.</a:t>
            </a:r>
            <a:endParaRPr lang="cs-CZ" sz="7200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algn="l">
              <a:spcBef>
                <a:spcPts val="600"/>
              </a:spcBef>
              <a:spcAft>
                <a:spcPts val="600"/>
              </a:spcAft>
            </a:pPr>
            <a:endParaRPr lang="cs-CZ" sz="7200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7200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7200" b="1" dirty="0" smtClean="0">
              <a:solidFill>
                <a:srgbClr val="FF0000"/>
              </a:solidFill>
              <a:latin typeface="Calibri" panose="020F0502020204030204" pitchFamily="34" charset="0"/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  <a:latin typeface="Calibri" panose="020F0502020204030204" pitchFamily="34" charset="0"/>
              </a:rPr>
              <a:t>				</a:t>
            </a: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xfrm>
            <a:off x="8320697" y="6492875"/>
            <a:ext cx="683339" cy="365125"/>
          </a:xfrm>
        </p:spPr>
        <p:txBody>
          <a:bodyPr/>
          <a:lstStyle/>
          <a:p>
            <a:fld id="{D519C0A8-4FA9-40E8-9B22-D9FFD4F6FF27}" type="slidenum">
              <a:rPr lang="cs-CZ" sz="1600" smtClean="0"/>
              <a:t>9</a:t>
            </a:fld>
            <a:endParaRPr lang="cs-CZ" sz="16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599508"/>
            <a:ext cx="3246120" cy="216408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5551" y="4511357"/>
            <a:ext cx="3246120" cy="216408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5293" y="2599508"/>
            <a:ext cx="3259423" cy="217294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8944" y="4586100"/>
            <a:ext cx="3255448" cy="217294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969" y="4692133"/>
            <a:ext cx="3244839" cy="216586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4022" y="2599508"/>
            <a:ext cx="2751894" cy="206392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97127" y="4064836"/>
            <a:ext cx="2094873" cy="27931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3612" y="2585945"/>
            <a:ext cx="1887070" cy="2516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1492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1172741" y="589093"/>
            <a:ext cx="6932760" cy="6175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4000" dirty="0" smtClean="0">
                <a:latin typeface="Calibri" panose="020F0502020204030204" pitchFamily="34" charset="0"/>
              </a:rPr>
              <a:t>Usnesení ŘV MAP</a:t>
            </a:r>
            <a:endParaRPr lang="cs-CZ" sz="4000" dirty="0">
              <a:latin typeface="Calibri" panose="020F0502020204030204" pitchFamily="34" charset="0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1172740" y="966651"/>
            <a:ext cx="9129499" cy="528392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>
            <a:lvl1pPr marL="0" indent="0" algn="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600"/>
              </a:spcBef>
              <a:spcAft>
                <a:spcPts val="600"/>
              </a:spcAft>
            </a:pPr>
            <a:endParaRPr lang="cs-CZ" sz="80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cs-CZ" sz="8000" dirty="0" smtClean="0">
                <a:solidFill>
                  <a:schemeClr val="tx1"/>
                </a:solidFill>
                <a:latin typeface="Calibri" panose="020F0502020204030204" pitchFamily="34" charset="0"/>
              </a:rPr>
              <a:t>Složení ŘV</a:t>
            </a:r>
          </a:p>
          <a:p>
            <a:pPr algn="l">
              <a:spcBef>
                <a:spcPts val="600"/>
              </a:spcBef>
              <a:spcAft>
                <a:spcPts val="600"/>
              </a:spcAft>
            </a:pPr>
            <a:r>
              <a:rPr lang="cs-CZ" sz="8000" u="sng" dirty="0" smtClean="0">
                <a:solidFill>
                  <a:schemeClr val="tx1"/>
                </a:solidFill>
                <a:latin typeface="Calibri" panose="020F0502020204030204" pitchFamily="34" charset="0"/>
              </a:rPr>
              <a:t>Usnesení: Řídicí </a:t>
            </a:r>
            <a:r>
              <a:rPr lang="cs-CZ" sz="8000" u="sng" dirty="0">
                <a:solidFill>
                  <a:schemeClr val="tx1"/>
                </a:solidFill>
                <a:latin typeface="Calibri" panose="020F0502020204030204" pitchFamily="34" charset="0"/>
              </a:rPr>
              <a:t>výbor MAP pro SO ORP Ústí nad Labem schvaluje </a:t>
            </a:r>
            <a:r>
              <a:rPr lang="cs-CZ" sz="8000" u="sng" dirty="0" smtClean="0">
                <a:solidFill>
                  <a:schemeClr val="tx1"/>
                </a:solidFill>
                <a:latin typeface="Calibri" panose="020F0502020204030204" pitchFamily="34" charset="0"/>
              </a:rPr>
              <a:t>Složení </a:t>
            </a:r>
            <a:r>
              <a:rPr lang="cs-CZ" sz="8000" u="sng" dirty="0" smtClean="0">
                <a:solidFill>
                  <a:schemeClr val="tx1"/>
                </a:solidFill>
                <a:latin typeface="Calibri" panose="020F0502020204030204" pitchFamily="34" charset="0"/>
              </a:rPr>
              <a:t>ŘV MAP IV. </a:t>
            </a:r>
            <a:endParaRPr lang="cs-CZ" sz="8000" u="sng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algn="l">
              <a:spcBef>
                <a:spcPts val="600"/>
              </a:spcBef>
              <a:spcAft>
                <a:spcPts val="600"/>
              </a:spcAft>
            </a:pPr>
            <a:endParaRPr lang="cs-CZ" sz="8000" u="sng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cs-CZ" sz="8000" dirty="0">
                <a:solidFill>
                  <a:schemeClr val="tx1"/>
                </a:solidFill>
                <a:latin typeface="Calibri" panose="020F0502020204030204" pitchFamily="34" charset="0"/>
              </a:rPr>
              <a:t>Statut a Jednací řád </a:t>
            </a:r>
            <a:r>
              <a:rPr lang="cs-CZ" sz="8000" dirty="0" smtClean="0">
                <a:solidFill>
                  <a:schemeClr val="tx1"/>
                </a:solidFill>
                <a:latin typeface="Calibri" panose="020F0502020204030204" pitchFamily="34" charset="0"/>
              </a:rPr>
              <a:t>ŘV</a:t>
            </a:r>
          </a:p>
          <a:p>
            <a:pPr algn="l">
              <a:spcBef>
                <a:spcPts val="600"/>
              </a:spcBef>
              <a:spcAft>
                <a:spcPts val="600"/>
              </a:spcAft>
            </a:pPr>
            <a:r>
              <a:rPr lang="cs-CZ" sz="8000" u="sng" dirty="0">
                <a:solidFill>
                  <a:schemeClr val="tx1"/>
                </a:solidFill>
                <a:latin typeface="Calibri" panose="020F0502020204030204" pitchFamily="34" charset="0"/>
              </a:rPr>
              <a:t>Usnesení: Řídicí výbor MAP pro SO ORP Ústí nad Labem </a:t>
            </a:r>
            <a:r>
              <a:rPr lang="cs-CZ" sz="8000" u="sng" dirty="0" smtClean="0">
                <a:solidFill>
                  <a:schemeClr val="tx1"/>
                </a:solidFill>
                <a:latin typeface="Calibri" panose="020F0502020204030204" pitchFamily="34" charset="0"/>
              </a:rPr>
              <a:t>schvaluje Statut a Jednací řád </a:t>
            </a:r>
            <a:r>
              <a:rPr lang="cs-CZ" sz="8000" u="sng" dirty="0" smtClean="0">
                <a:solidFill>
                  <a:schemeClr val="tx1"/>
                </a:solidFill>
                <a:latin typeface="Calibri" panose="020F0502020204030204" pitchFamily="34" charset="0"/>
              </a:rPr>
              <a:t>ŘV MAP IV. </a:t>
            </a:r>
            <a:endParaRPr lang="cs-CZ" sz="8000" u="sng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algn="l">
              <a:spcBef>
                <a:spcPts val="600"/>
              </a:spcBef>
              <a:spcAft>
                <a:spcPts val="600"/>
              </a:spcAft>
            </a:pPr>
            <a:endParaRPr lang="cs-CZ" sz="8000" u="sng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cs-CZ" sz="8000" dirty="0">
                <a:solidFill>
                  <a:schemeClr val="tx1"/>
                </a:solidFill>
                <a:latin typeface="Calibri" panose="020F0502020204030204" pitchFamily="34" charset="0"/>
              </a:rPr>
              <a:t>Organizační struktura </a:t>
            </a:r>
            <a:r>
              <a:rPr lang="cs-CZ" sz="8000" dirty="0" smtClean="0">
                <a:solidFill>
                  <a:schemeClr val="tx1"/>
                </a:solidFill>
                <a:latin typeface="Calibri" panose="020F0502020204030204" pitchFamily="34" charset="0"/>
              </a:rPr>
              <a:t>projektu</a:t>
            </a:r>
          </a:p>
          <a:p>
            <a:pPr algn="l">
              <a:spcBef>
                <a:spcPts val="600"/>
              </a:spcBef>
              <a:spcAft>
                <a:spcPts val="600"/>
              </a:spcAft>
            </a:pPr>
            <a:r>
              <a:rPr lang="cs-CZ" sz="8000" u="sng" dirty="0" smtClean="0">
                <a:solidFill>
                  <a:schemeClr val="tx1"/>
                </a:solidFill>
                <a:latin typeface="Calibri" panose="020F0502020204030204" pitchFamily="34" charset="0"/>
              </a:rPr>
              <a:t>Usnesení: Řídicí </a:t>
            </a:r>
            <a:r>
              <a:rPr lang="cs-CZ" sz="8000" u="sng" dirty="0">
                <a:solidFill>
                  <a:schemeClr val="tx1"/>
                </a:solidFill>
                <a:latin typeface="Calibri" panose="020F0502020204030204" pitchFamily="34" charset="0"/>
              </a:rPr>
              <a:t>výbor MAP pro SO ORP Ústí nad Labem </a:t>
            </a:r>
            <a:r>
              <a:rPr lang="cs-CZ" sz="8000" u="sng" dirty="0" smtClean="0">
                <a:solidFill>
                  <a:schemeClr val="tx1"/>
                </a:solidFill>
                <a:latin typeface="Calibri" panose="020F0502020204030204" pitchFamily="34" charset="0"/>
              </a:rPr>
              <a:t>schvaluje Organizační strukturu </a:t>
            </a:r>
            <a:r>
              <a:rPr lang="cs-CZ" sz="8000" u="sng" dirty="0" smtClean="0">
                <a:solidFill>
                  <a:schemeClr val="tx1"/>
                </a:solidFill>
                <a:latin typeface="Calibri" panose="020F0502020204030204" pitchFamily="34" charset="0"/>
              </a:rPr>
              <a:t>MAP IV. </a:t>
            </a:r>
            <a:endParaRPr lang="cs-CZ" sz="8000" u="sng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algn="l">
              <a:spcBef>
                <a:spcPts val="600"/>
              </a:spcBef>
              <a:spcAft>
                <a:spcPts val="600"/>
              </a:spcAft>
            </a:pPr>
            <a:endParaRPr lang="cs-CZ" sz="8000" u="sng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cs-CZ" sz="8000" dirty="0" smtClean="0">
                <a:solidFill>
                  <a:schemeClr val="tx1"/>
                </a:solidFill>
                <a:latin typeface="Calibri" panose="020F0502020204030204" pitchFamily="34" charset="0"/>
              </a:rPr>
              <a:t>Komunikační plán</a:t>
            </a:r>
          </a:p>
          <a:p>
            <a:pPr algn="l">
              <a:spcBef>
                <a:spcPts val="600"/>
              </a:spcBef>
              <a:spcAft>
                <a:spcPts val="600"/>
              </a:spcAft>
            </a:pPr>
            <a:r>
              <a:rPr lang="cs-CZ" sz="8000" u="sng" dirty="0" smtClean="0">
                <a:solidFill>
                  <a:schemeClr val="tx1"/>
                </a:solidFill>
                <a:latin typeface="Calibri" panose="020F0502020204030204" pitchFamily="34" charset="0"/>
              </a:rPr>
              <a:t>Usnesení: Řídicí </a:t>
            </a:r>
            <a:r>
              <a:rPr lang="cs-CZ" sz="8000" u="sng" dirty="0">
                <a:solidFill>
                  <a:schemeClr val="tx1"/>
                </a:solidFill>
                <a:latin typeface="Calibri" panose="020F0502020204030204" pitchFamily="34" charset="0"/>
              </a:rPr>
              <a:t>výbor MAP pro SO ORP Ústí nad Labem </a:t>
            </a:r>
            <a:r>
              <a:rPr lang="cs-CZ" sz="8000" u="sng" dirty="0" smtClean="0">
                <a:solidFill>
                  <a:schemeClr val="tx1"/>
                </a:solidFill>
                <a:latin typeface="Calibri" panose="020F0502020204030204" pitchFamily="34" charset="0"/>
              </a:rPr>
              <a:t>schvaluje Komunikační </a:t>
            </a:r>
            <a:r>
              <a:rPr lang="cs-CZ" sz="8000" u="sng" dirty="0" smtClean="0">
                <a:solidFill>
                  <a:schemeClr val="tx1"/>
                </a:solidFill>
                <a:latin typeface="Calibri" panose="020F0502020204030204" pitchFamily="34" charset="0"/>
              </a:rPr>
              <a:t>plán MAP IV.</a:t>
            </a:r>
            <a:endParaRPr lang="cs-CZ" sz="8000" u="sng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80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algn="l">
              <a:spcBef>
                <a:spcPts val="600"/>
              </a:spcBef>
              <a:spcAft>
                <a:spcPts val="600"/>
              </a:spcAft>
            </a:pPr>
            <a:endParaRPr lang="cs-CZ" sz="64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64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lvl="0" algn="l">
              <a:spcBef>
                <a:spcPts val="600"/>
              </a:spcBef>
              <a:spcAft>
                <a:spcPts val="600"/>
              </a:spcAft>
            </a:pPr>
            <a:endParaRPr lang="cs-CZ" sz="72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72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7200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7200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7200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7200" b="1" dirty="0" smtClean="0">
              <a:solidFill>
                <a:srgbClr val="FF0000"/>
              </a:solidFill>
              <a:latin typeface="Calibri" panose="020F0502020204030204" pitchFamily="34" charset="0"/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  <a:latin typeface="Calibri" panose="020F0502020204030204" pitchFamily="34" charset="0"/>
              </a:rPr>
              <a:t>				</a:t>
            </a: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xfrm>
            <a:off x="8320697" y="6492875"/>
            <a:ext cx="683339" cy="365125"/>
          </a:xfrm>
        </p:spPr>
        <p:txBody>
          <a:bodyPr/>
          <a:lstStyle/>
          <a:p>
            <a:fld id="{D519C0A8-4FA9-40E8-9B22-D9FFD4F6FF27}" type="slidenum">
              <a:rPr lang="cs-CZ" sz="1600" smtClean="0"/>
              <a:t>10</a:t>
            </a:fld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716938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1172741" y="589093"/>
            <a:ext cx="6932760" cy="6175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4000" dirty="0" smtClean="0">
                <a:latin typeface="Calibri" panose="020F0502020204030204" pitchFamily="34" charset="0"/>
              </a:rPr>
              <a:t>Diskuze, různé</a:t>
            </a:r>
            <a:endParaRPr lang="cs-CZ" sz="4000" dirty="0">
              <a:latin typeface="Calibri" panose="020F0502020204030204" pitchFamily="34" charset="0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1172741" y="1358537"/>
            <a:ext cx="8881304" cy="456546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>
            <a:lvl1pPr marL="0" indent="0" algn="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600"/>
              </a:spcBef>
              <a:spcAft>
                <a:spcPts val="600"/>
              </a:spcAft>
            </a:pPr>
            <a:endParaRPr lang="cs-CZ" sz="8000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algn="l">
              <a:spcBef>
                <a:spcPts val="600"/>
              </a:spcBef>
              <a:spcAft>
                <a:spcPts val="600"/>
              </a:spcAft>
            </a:pPr>
            <a:r>
              <a:rPr lang="cs-CZ" sz="8000" dirty="0" smtClean="0">
                <a:solidFill>
                  <a:schemeClr val="tx1"/>
                </a:solidFill>
                <a:latin typeface="Calibri" panose="020F0502020204030204" pitchFamily="34" charset="0"/>
              </a:rPr>
              <a:t>Týden pro </a:t>
            </a:r>
            <a:r>
              <a:rPr lang="cs-CZ" sz="8000" dirty="0" err="1" smtClean="0">
                <a:solidFill>
                  <a:schemeClr val="tx1"/>
                </a:solidFill>
                <a:latin typeface="Calibri" panose="020F0502020204030204" pitchFamily="34" charset="0"/>
              </a:rPr>
              <a:t>wellbeing</a:t>
            </a:r>
            <a:r>
              <a:rPr lang="cs-CZ" sz="8000" dirty="0" smtClean="0">
                <a:solidFill>
                  <a:schemeClr val="tx1"/>
                </a:solidFill>
                <a:latin typeface="Calibri" panose="020F0502020204030204" pitchFamily="34" charset="0"/>
              </a:rPr>
              <a:t>…</a:t>
            </a:r>
          </a:p>
          <a:p>
            <a:pPr algn="l">
              <a:spcBef>
                <a:spcPts val="600"/>
              </a:spcBef>
              <a:spcAft>
                <a:spcPts val="600"/>
              </a:spcAft>
            </a:pPr>
            <a:r>
              <a:rPr lang="cs-CZ" sz="8000" dirty="0" smtClean="0">
                <a:solidFill>
                  <a:schemeClr val="tx1"/>
                </a:solidFill>
                <a:latin typeface="Calibri" panose="020F0502020204030204" pitchFamily="34" charset="0"/>
              </a:rPr>
              <a:t>Výsledky dotazníku </a:t>
            </a:r>
            <a:r>
              <a:rPr lang="cs-CZ" sz="8000" dirty="0" smtClean="0">
                <a:solidFill>
                  <a:schemeClr val="tx1"/>
                </a:solidFill>
                <a:latin typeface="Calibri" panose="020F0502020204030204" pitchFamily="34" charset="0"/>
              </a:rPr>
              <a:t>o duševním </a:t>
            </a:r>
            <a:r>
              <a:rPr lang="cs-CZ" sz="8000" dirty="0" smtClean="0">
                <a:solidFill>
                  <a:schemeClr val="tx1"/>
                </a:solidFill>
                <a:latin typeface="Calibri" panose="020F0502020204030204" pitchFamily="34" charset="0"/>
              </a:rPr>
              <a:t>zdraví…</a:t>
            </a:r>
          </a:p>
          <a:p>
            <a:pPr algn="l">
              <a:spcBef>
                <a:spcPts val="600"/>
              </a:spcBef>
              <a:spcAft>
                <a:spcPts val="600"/>
              </a:spcAft>
            </a:pPr>
            <a:endParaRPr lang="cs-CZ" sz="80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algn="l">
              <a:spcBef>
                <a:spcPts val="600"/>
              </a:spcBef>
              <a:spcAft>
                <a:spcPts val="600"/>
              </a:spcAft>
            </a:pPr>
            <a:endParaRPr lang="cs-CZ" sz="64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64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lvl="0" algn="l">
              <a:spcBef>
                <a:spcPts val="600"/>
              </a:spcBef>
              <a:spcAft>
                <a:spcPts val="600"/>
              </a:spcAft>
            </a:pPr>
            <a:endParaRPr lang="cs-CZ" sz="72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72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7200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7200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7200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cs-CZ" sz="7200" b="1" dirty="0" smtClean="0">
              <a:solidFill>
                <a:srgbClr val="FF0000"/>
              </a:solidFill>
              <a:latin typeface="Calibri" panose="020F0502020204030204" pitchFamily="34" charset="0"/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  <a:latin typeface="Calibri" panose="020F0502020204030204" pitchFamily="34" charset="0"/>
              </a:rPr>
              <a:t>				</a:t>
            </a: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xfrm>
            <a:off x="8320697" y="6492875"/>
            <a:ext cx="683339" cy="365125"/>
          </a:xfrm>
        </p:spPr>
        <p:txBody>
          <a:bodyPr/>
          <a:lstStyle/>
          <a:p>
            <a:fld id="{D519C0A8-4FA9-40E8-9B22-D9FFD4F6FF27}" type="slidenum">
              <a:rPr lang="cs-CZ" sz="1600" smtClean="0"/>
              <a:t>11</a:t>
            </a:fld>
            <a:endParaRPr lang="cs-CZ" sz="16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5875" y="1578650"/>
            <a:ext cx="3797511" cy="4125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7553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1292712" y="610216"/>
            <a:ext cx="8260592" cy="6175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4000" dirty="0" smtClean="0">
                <a:latin typeface="Calibri" panose="020F0502020204030204" pitchFamily="34" charset="0"/>
              </a:rPr>
              <a:t>DĚKUJEME ZA POZORNOST</a:t>
            </a:r>
            <a:endParaRPr lang="cs-CZ" sz="4000" dirty="0">
              <a:latin typeface="Calibri" panose="020F0502020204030204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92712" y="1443625"/>
            <a:ext cx="7772911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i="1" dirty="0" smtClean="0">
                <a:latin typeface="Calibri" panose="020F0502020204030204" pitchFamily="34" charset="0"/>
              </a:rPr>
              <a:t>Jana Davidová </a:t>
            </a:r>
            <a:endParaRPr lang="cs-CZ" sz="2000" i="1" dirty="0" smtClean="0">
              <a:latin typeface="Calibri" panose="020F0502020204030204" pitchFamily="34" charset="0"/>
            </a:endParaRPr>
          </a:p>
          <a:p>
            <a:r>
              <a:rPr lang="cs-CZ" sz="2000" i="1" dirty="0" smtClean="0">
                <a:latin typeface="Calibri" panose="020F0502020204030204" pitchFamily="34" charset="0"/>
              </a:rPr>
              <a:t>mail:</a:t>
            </a:r>
            <a:r>
              <a:rPr lang="cs-CZ" sz="2000" i="1" dirty="0">
                <a:latin typeface="Calibri" panose="020F0502020204030204" pitchFamily="34" charset="0"/>
              </a:rPr>
              <a:t> </a:t>
            </a:r>
            <a:r>
              <a:rPr lang="cs-CZ" sz="2000" i="1" dirty="0" smtClean="0">
                <a:latin typeface="Calibri" panose="020F0502020204030204" pitchFamily="34" charset="0"/>
                <a:hlinkClick r:id="rId3"/>
              </a:rPr>
              <a:t>davidova@maslabskeskaly.cz</a:t>
            </a:r>
            <a:r>
              <a:rPr lang="cs-CZ" sz="2000" i="1" dirty="0" smtClean="0">
                <a:latin typeface="Calibri" panose="020F0502020204030204" pitchFamily="34" charset="0"/>
              </a:rPr>
              <a:t>  </a:t>
            </a:r>
            <a:endParaRPr lang="cs-CZ" sz="2000" i="1" dirty="0" smtClean="0">
              <a:latin typeface="Calibri" panose="020F0502020204030204" pitchFamily="34" charset="0"/>
            </a:endParaRPr>
          </a:p>
          <a:p>
            <a:r>
              <a:rPr lang="cs-CZ" sz="2000" i="1" dirty="0">
                <a:latin typeface="Calibri" panose="020F0502020204030204" pitchFamily="34" charset="0"/>
              </a:rPr>
              <a:t>t</a:t>
            </a:r>
            <a:r>
              <a:rPr lang="cs-CZ" sz="2000" i="1" dirty="0" smtClean="0">
                <a:latin typeface="Calibri" panose="020F0502020204030204" pitchFamily="34" charset="0"/>
              </a:rPr>
              <a:t>el: 776 314 097</a:t>
            </a:r>
          </a:p>
          <a:p>
            <a:endParaRPr lang="cs-CZ" sz="2000" i="1" dirty="0">
              <a:latin typeface="Calibri" panose="020F0502020204030204" pitchFamily="34" charset="0"/>
            </a:endParaRPr>
          </a:p>
          <a:p>
            <a:r>
              <a:rPr lang="cs-CZ" sz="2000" i="1" dirty="0" smtClean="0">
                <a:latin typeface="Calibri" panose="020F0502020204030204" pitchFamily="34" charset="0"/>
              </a:rPr>
              <a:t>Lucie </a:t>
            </a:r>
            <a:r>
              <a:rPr lang="cs-CZ" sz="2000" i="1" dirty="0" err="1" smtClean="0">
                <a:latin typeface="Calibri" panose="020F0502020204030204" pitchFamily="34" charset="0"/>
              </a:rPr>
              <a:t>Taifl</a:t>
            </a:r>
            <a:r>
              <a:rPr lang="cs-CZ" sz="2000" i="1" dirty="0" smtClean="0">
                <a:latin typeface="Calibri" panose="020F0502020204030204" pitchFamily="34" charset="0"/>
              </a:rPr>
              <a:t> </a:t>
            </a:r>
          </a:p>
          <a:p>
            <a:r>
              <a:rPr lang="cs-CZ" sz="2000" i="1" dirty="0" smtClean="0">
                <a:latin typeface="Calibri" panose="020F0502020204030204" pitchFamily="34" charset="0"/>
              </a:rPr>
              <a:t>mail: </a:t>
            </a:r>
            <a:r>
              <a:rPr lang="cs-CZ" sz="2000" i="1" dirty="0" smtClean="0">
                <a:latin typeface="Calibri" panose="020F0502020204030204" pitchFamily="34" charset="0"/>
                <a:hlinkClick r:id="rId4"/>
              </a:rPr>
              <a:t>taifl@maslabskeskaly.cz</a:t>
            </a:r>
            <a:r>
              <a:rPr lang="cs-CZ" sz="2000" i="1" dirty="0" smtClean="0">
                <a:latin typeface="Calibri" panose="020F0502020204030204" pitchFamily="34" charset="0"/>
              </a:rPr>
              <a:t> </a:t>
            </a:r>
          </a:p>
          <a:p>
            <a:r>
              <a:rPr lang="cs-CZ" sz="2000" i="1" dirty="0">
                <a:latin typeface="Calibri" panose="020F0502020204030204" pitchFamily="34" charset="0"/>
              </a:rPr>
              <a:t>tel: </a:t>
            </a:r>
            <a:r>
              <a:rPr lang="cs-CZ" sz="2000" i="1" dirty="0" smtClean="0">
                <a:latin typeface="Calibri" panose="020F0502020204030204" pitchFamily="34" charset="0"/>
              </a:rPr>
              <a:t>728 </a:t>
            </a:r>
            <a:r>
              <a:rPr lang="cs-CZ" sz="2000" i="1" dirty="0">
                <a:latin typeface="Calibri" panose="020F0502020204030204" pitchFamily="34" charset="0"/>
              </a:rPr>
              <a:t>324 </a:t>
            </a:r>
            <a:r>
              <a:rPr lang="cs-CZ" sz="2000" i="1" dirty="0" smtClean="0">
                <a:latin typeface="Calibri" panose="020F0502020204030204" pitchFamily="34" charset="0"/>
              </a:rPr>
              <a:t>890</a:t>
            </a:r>
          </a:p>
          <a:p>
            <a:endParaRPr lang="cs-CZ" sz="2000" i="1" dirty="0" smtClean="0">
              <a:latin typeface="Calibri" panose="020F0502020204030204" pitchFamily="34" charset="0"/>
            </a:endParaRPr>
          </a:p>
          <a:p>
            <a:r>
              <a:rPr lang="cs-CZ" sz="2000" i="1" dirty="0" smtClean="0">
                <a:latin typeface="Calibri" panose="020F0502020204030204" pitchFamily="34" charset="0"/>
              </a:rPr>
              <a:t>Andrea Svobodová</a:t>
            </a:r>
          </a:p>
          <a:p>
            <a:r>
              <a:rPr lang="cs-CZ" sz="2000" i="1" dirty="0">
                <a:latin typeface="Calibri" panose="020F0502020204030204" pitchFamily="34" charset="0"/>
              </a:rPr>
              <a:t>m</a:t>
            </a:r>
            <a:r>
              <a:rPr lang="cs-CZ" sz="2000" i="1" dirty="0" smtClean="0">
                <a:latin typeface="Calibri" panose="020F0502020204030204" pitchFamily="34" charset="0"/>
              </a:rPr>
              <a:t>ail: </a:t>
            </a:r>
            <a:r>
              <a:rPr lang="cs-CZ" sz="2000" i="1" dirty="0" smtClean="0">
                <a:latin typeface="Calibri" panose="020F0502020204030204" pitchFamily="34" charset="0"/>
                <a:hlinkClick r:id="rId5"/>
              </a:rPr>
              <a:t>svobodova@maslabskeskaly.cz</a:t>
            </a:r>
            <a:endParaRPr lang="cs-CZ" sz="2000" i="1" dirty="0" smtClean="0">
              <a:latin typeface="Calibri" panose="020F0502020204030204" pitchFamily="34" charset="0"/>
            </a:endParaRPr>
          </a:p>
          <a:p>
            <a:r>
              <a:rPr lang="cs-CZ" sz="2000" i="1" dirty="0">
                <a:latin typeface="Calibri" panose="020F0502020204030204" pitchFamily="34" charset="0"/>
              </a:rPr>
              <a:t>t</a:t>
            </a:r>
            <a:r>
              <a:rPr lang="cs-CZ" sz="2000" i="1" dirty="0" smtClean="0">
                <a:latin typeface="Calibri" panose="020F0502020204030204" pitchFamily="34" charset="0"/>
              </a:rPr>
              <a:t>el: 606 056 566</a:t>
            </a:r>
          </a:p>
          <a:p>
            <a:endParaRPr lang="cs-CZ" sz="2000" i="1" dirty="0">
              <a:latin typeface="Calibri" panose="020F0502020204030204" pitchFamily="34" charset="0"/>
            </a:endParaRPr>
          </a:p>
          <a:p>
            <a:r>
              <a:rPr lang="cs-CZ" sz="2000" i="1" dirty="0" smtClean="0">
                <a:latin typeface="Calibri" panose="020F0502020204030204" pitchFamily="34" charset="0"/>
                <a:hlinkClick r:id="rId6"/>
              </a:rPr>
              <a:t>www.mapls.cz</a:t>
            </a:r>
            <a:r>
              <a:rPr lang="cs-CZ" sz="2000" i="1" dirty="0" smtClean="0">
                <a:latin typeface="Calibri" panose="020F0502020204030204" pitchFamily="34" charset="0"/>
              </a:rPr>
              <a:t> </a:t>
            </a:r>
          </a:p>
          <a:p>
            <a:r>
              <a:rPr lang="cs-CZ" sz="2000" i="1" dirty="0">
                <a:latin typeface="Calibri" panose="020F0502020204030204" pitchFamily="34" charset="0"/>
                <a:hlinkClick r:id="rId7"/>
              </a:rPr>
              <a:t>https://</a:t>
            </a:r>
            <a:r>
              <a:rPr lang="cs-CZ" sz="2000" i="1" dirty="0" smtClean="0">
                <a:latin typeface="Calibri" panose="020F0502020204030204" pitchFamily="34" charset="0"/>
                <a:hlinkClick r:id="rId7"/>
              </a:rPr>
              <a:t>www.facebook.com/mapustinadlabem</a:t>
            </a:r>
            <a:endParaRPr lang="cs-CZ" sz="2000" i="1" dirty="0" smtClean="0">
              <a:latin typeface="Calibri" panose="020F0502020204030204" pitchFamily="34" charset="0"/>
            </a:endParaRPr>
          </a:p>
          <a:p>
            <a:endParaRPr lang="cs-CZ" sz="2000" i="1" dirty="0">
              <a:latin typeface="Calibri" panose="020F0502020204030204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9C0A8-4FA9-40E8-9B22-D9FFD4F6FF27}" type="slidenum">
              <a:rPr lang="cs-CZ" sz="1600" smtClean="0"/>
              <a:t>12</a:t>
            </a:fld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112450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zeta">
  <a:themeElements>
    <a:clrScheme name="Fazeta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zeta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z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8C59B386-999D-4CB6-B907-9F3997C027CC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1436</TotalTime>
  <Words>733</Words>
  <Application>Microsoft Office PowerPoint</Application>
  <PresentationFormat>Širokoúhlá obrazovka</PresentationFormat>
  <Paragraphs>177</Paragraphs>
  <Slides>12</Slides>
  <Notes>12</Notes>
  <HiddenSlides>0</HiddenSlides>
  <MMClips>3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8" baseType="lpstr">
      <vt:lpstr>Arial</vt:lpstr>
      <vt:lpstr>Calibri</vt:lpstr>
      <vt:lpstr>Trebuchet MS</vt:lpstr>
      <vt:lpstr>Wingdings</vt:lpstr>
      <vt:lpstr>Wingdings 3</vt:lpstr>
      <vt:lpstr>Fazeta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GRAFICKÉ ZNÁZORNĚNÍ PRACOVNÍCH VZTAHŮ V PROJEKTU</dc:title>
  <dc:creator>Jiřina Bischoffiova</dc:creator>
  <cp:lastModifiedBy>Jana Davidová</cp:lastModifiedBy>
  <cp:revision>108</cp:revision>
  <cp:lastPrinted>2016-05-02T08:59:46Z</cp:lastPrinted>
  <dcterms:created xsi:type="dcterms:W3CDTF">2016-04-25T10:08:46Z</dcterms:created>
  <dcterms:modified xsi:type="dcterms:W3CDTF">2024-03-01T10:37:51Z</dcterms:modified>
</cp:coreProperties>
</file>